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8229600" cx="14630400"/>
  <p:notesSz cx="8229600" cy="14630400"/>
  <p:embeddedFontLst>
    <p:embeddedFont>
      <p:font typeface="Roboto"/>
      <p:regular r:id="rId17"/>
      <p:bold r:id="rId18"/>
      <p:italic r:id="rId19"/>
      <p:boldItalic r:id="rId20"/>
    </p:embeddedFont>
    <p:embeddedFont>
      <p:font typeface="Outfit ExtraBold"/>
      <p:bold r:id="rId21"/>
    </p:embeddedFont>
    <p:embeddedFont>
      <p:font typeface="Outfit"/>
      <p:regular r:id="rId22"/>
      <p:bold r:id="rId23"/>
    </p:embeddedFont>
    <p:embeddedFont>
      <p:font typeface="Poppins Black"/>
      <p:bold r:id="rId24"/>
      <p:boldItalic r:id="rId25"/>
    </p:embeddedFont>
    <p:embeddedFont>
      <p:font typeface="Alexandria"/>
      <p:regular r:id="rId26"/>
      <p:bold r:id="rId27"/>
    </p:embeddedFont>
    <p:embeddedFont>
      <p:font typeface="Sora"/>
      <p:regular r:id="rId28"/>
      <p:bold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utfit-regular.fntdata"/><Relationship Id="rId21" Type="http://schemas.openxmlformats.org/officeDocument/2006/relationships/font" Target="fonts/OutfitExtraBold-bold.fntdata"/><Relationship Id="rId24" Type="http://schemas.openxmlformats.org/officeDocument/2006/relationships/font" Target="fonts/PoppinsBlack-bold.fntdata"/><Relationship Id="rId23" Type="http://schemas.openxmlformats.org/officeDocument/2006/relationships/font" Target="fonts/Outfi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lexandria-regular.fntdata"/><Relationship Id="rId25" Type="http://schemas.openxmlformats.org/officeDocument/2006/relationships/font" Target="fonts/PoppinsBlack-boldItalic.fntdata"/><Relationship Id="rId28" Type="http://schemas.openxmlformats.org/officeDocument/2006/relationships/font" Target="fonts/Sora-regular.fntdata"/><Relationship Id="rId27" Type="http://schemas.openxmlformats.org/officeDocument/2006/relationships/font" Target="fonts/Alexandri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9639ee603_1_75:notes"/>
          <p:cNvSpPr txBox="1"/>
          <p:nvPr>
            <p:ph idx="1" type="body"/>
          </p:nvPr>
        </p:nvSpPr>
        <p:spPr>
          <a:xfrm>
            <a:off x="822960" y="6949440"/>
            <a:ext cx="6583680" cy="658368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49639ee603_1_75:notes"/>
          <p:cNvSpPr/>
          <p:nvPr>
            <p:ph idx="2" type="sldImg"/>
          </p:nvPr>
        </p:nvSpPr>
        <p:spPr>
          <a:xfrm>
            <a:off x="1371870" y="1097280"/>
            <a:ext cx="548667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9e28af4cf_6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9e28af4cf_6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9e28af4cf_7_3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49e28af4cf_7_38:notes"/>
          <p:cNvSpPr/>
          <p:nvPr>
            <p:ph idx="2" type="sldImg"/>
          </p:nvPr>
        </p:nvSpPr>
        <p:spPr>
          <a:xfrm>
            <a:off x="1371870" y="1097280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06f33830c_6_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3406f33830c_6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406f33830c_6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c588a008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4c588a008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"Let’s dive into why the market is </a:t>
            </a:r>
            <a:r>
              <a:rPr i="1" lang="en-US">
                <a:solidFill>
                  <a:schemeClr val="dk1"/>
                </a:solidFill>
              </a:rPr>
              <a:t>ready and waiting</a:t>
            </a:r>
            <a:r>
              <a:rPr lang="en-US">
                <a:solidFill>
                  <a:schemeClr val="dk1"/>
                </a:solidFill>
              </a:rPr>
              <a:t> for our AI-Driven Health Monitoring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We're stepping into a booming digital health market, projected to soar past </a:t>
            </a:r>
            <a:r>
              <a:rPr b="1" lang="en-US">
                <a:solidFill>
                  <a:schemeClr val="dk1"/>
                </a:solidFill>
              </a:rPr>
              <a:t>$220 billion by 2026</a:t>
            </a:r>
            <a:r>
              <a:rPr lang="en-US">
                <a:solidFill>
                  <a:schemeClr val="dk1"/>
                </a:solidFill>
              </a:rPr>
              <a:t>. With over </a:t>
            </a:r>
            <a:r>
              <a:rPr b="1" lang="en-US">
                <a:solidFill>
                  <a:schemeClr val="dk1"/>
                </a:solidFill>
              </a:rPr>
              <a:t>72% of consumers</a:t>
            </a:r>
            <a:r>
              <a:rPr lang="en-US">
                <a:solidFill>
                  <a:schemeClr val="dk1"/>
                </a:solidFill>
              </a:rPr>
              <a:t> interested in AI-based personalized health tracking, and </a:t>
            </a:r>
            <a:r>
              <a:rPr b="1" lang="en-US">
                <a:solidFill>
                  <a:schemeClr val="dk1"/>
                </a:solidFill>
              </a:rPr>
              <a:t>80% of healthcare providers</a:t>
            </a:r>
            <a:r>
              <a:rPr lang="en-US">
                <a:solidFill>
                  <a:schemeClr val="dk1"/>
                </a:solidFill>
              </a:rPr>
              <a:t> gearing up to adopt AI systems, the timing couldn’t be better.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Now, here’s our edge—unlike competitors like Apple or Fitbit, we offer </a:t>
            </a:r>
            <a:r>
              <a:rPr b="1" lang="en-US">
                <a:solidFill>
                  <a:schemeClr val="dk1"/>
                </a:solidFill>
              </a:rPr>
              <a:t>AI-powered stress and fatigue detection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emotion tracking via facial analysis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b="1" lang="en-US">
                <a:solidFill>
                  <a:schemeClr val="dk1"/>
                </a:solidFill>
              </a:rPr>
              <a:t>no subscription model</a:t>
            </a:r>
            <a:r>
              <a:rPr lang="en-US">
                <a:solidFill>
                  <a:schemeClr val="dk1"/>
                </a:solidFill>
              </a:rPr>
              <a:t>. That’s right—premium features at a one-time cost.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g34c588a008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c588a008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4c588a008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Our </a:t>
            </a:r>
            <a:r>
              <a:rPr b="1" lang="en-US">
                <a:solidFill>
                  <a:schemeClr val="dk1"/>
                </a:solidFill>
              </a:rPr>
              <a:t>primary users</a:t>
            </a:r>
            <a:r>
              <a:rPr lang="en-US">
                <a:solidFill>
                  <a:schemeClr val="dk1"/>
                </a:solidFill>
              </a:rPr>
              <a:t>? Health-conscious individuals, people managing chronic conditions, elderly users, and even fitness fanatics—all eager for real-time insights. But we go beyond: corporate professionals, students battling stress, and even insurance companies are part of our </a:t>
            </a:r>
            <a:r>
              <a:rPr b="1" lang="en-US">
                <a:solidFill>
                  <a:schemeClr val="dk1"/>
                </a:solidFill>
              </a:rPr>
              <a:t>secondary market</a:t>
            </a:r>
            <a:r>
              <a:rPr lang="en-US">
                <a:solidFill>
                  <a:schemeClr val="dk1"/>
                </a:solidFill>
              </a:rPr>
              <a:t>, making our solution truly inclusive.</a:t>
            </a:r>
            <a:endParaRPr/>
          </a:p>
        </p:txBody>
      </p:sp>
      <p:sp>
        <p:nvSpPr>
          <p:cNvPr id="163" name="Google Shape;163;g34c588a008d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c588a008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4c588a008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"Let me walk you through our game-changing solution.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We’re building an </a:t>
            </a:r>
            <a:r>
              <a:rPr b="1" lang="en-US">
                <a:solidFill>
                  <a:schemeClr val="dk1"/>
                </a:solidFill>
              </a:rPr>
              <a:t>AI-Driven Health Monitoring App</a:t>
            </a:r>
            <a:r>
              <a:rPr lang="en-US">
                <a:solidFill>
                  <a:schemeClr val="dk1"/>
                </a:solidFill>
              </a:rPr>
              <a:t> that goes far beyond step counts and heart rates. This is </a:t>
            </a:r>
            <a:r>
              <a:rPr i="1" lang="en-US">
                <a:solidFill>
                  <a:schemeClr val="dk1"/>
                </a:solidFill>
              </a:rPr>
              <a:t>intelligent, proactive healthcare in your pocket</a:t>
            </a:r>
            <a:r>
              <a:rPr lang="en-US">
                <a:solidFill>
                  <a:schemeClr val="dk1"/>
                </a:solidFill>
              </a:rPr>
              <a:t>. By combining data from smartwatches with advanced machine learning models like Random Forest, SVM, and CNN, our app doesn’t just track health—it understands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From detecting stress through voice and facial analysis to predicting cardiovascular risks in real time, our app delivers </a:t>
            </a:r>
            <a:r>
              <a:rPr b="1" lang="en-US">
                <a:solidFill>
                  <a:schemeClr val="dk1"/>
                </a:solidFill>
              </a:rPr>
              <a:t>personalized, real-time recommendations</a:t>
            </a:r>
            <a:r>
              <a:rPr lang="en-US">
                <a:solidFill>
                  <a:schemeClr val="dk1"/>
                </a:solidFill>
              </a:rPr>
              <a:t> that empower users to take preventive action—</a:t>
            </a:r>
            <a:r>
              <a:rPr i="1" lang="en-US">
                <a:solidFill>
                  <a:schemeClr val="dk1"/>
                </a:solidFill>
              </a:rPr>
              <a:t>before</a:t>
            </a:r>
            <a:r>
              <a:rPr lang="en-US">
                <a:solidFill>
                  <a:schemeClr val="dk1"/>
                </a:solidFill>
              </a:rPr>
              <a:t> issues become emergencies.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It’s secure, compliant with HIPAA and GDPR, and built on a scalable tech stack including React Native, Node.js, and cloud platforms. We’re integrating emergency alerts, gamified wellness goals, and even sleep, hydration, and mood tracking.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Ultimately, this is more than an app—it’s a </a:t>
            </a:r>
            <a:r>
              <a:rPr b="1" lang="en-US">
                <a:solidFill>
                  <a:schemeClr val="dk1"/>
                </a:solidFill>
              </a:rPr>
              <a:t>24/7 AI health companion</a:t>
            </a:r>
            <a:r>
              <a:rPr lang="en-US">
                <a:solidFill>
                  <a:schemeClr val="dk1"/>
                </a:solidFill>
              </a:rPr>
              <a:t>, built to transform passive wearables into active lifesavers."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g34c588a008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9e28af4cf_1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49e28af4cf_1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49e28af4cf_1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9e28af4cf_7_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g349e28af4cf_7_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49e28af4cf_7_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9e28af4cf_2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9e28af4cf_2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9e28af4cf_7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349e28af4cf_7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49e28af4cf_7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548640" y="1704340"/>
            <a:ext cx="6217920" cy="117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097280" y="3108960"/>
            <a:ext cx="5120640" cy="140208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65760" y="1280160"/>
            <a:ext cx="6583680" cy="362077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577850" y="3525520"/>
            <a:ext cx="6217920" cy="108966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577850" y="2325370"/>
            <a:ext cx="621792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6550" lIns="73150" spcFirstLastPara="1" rIns="73150" wrap="square" tIns="3655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65760" y="1280160"/>
            <a:ext cx="3230880" cy="362077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683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indent="-3302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3718560" y="1280160"/>
            <a:ext cx="3230880" cy="362077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683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indent="-3492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indent="-3302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65760" y="1228090"/>
            <a:ext cx="3232150" cy="511810"/>
          </a:xfrm>
          <a:prstGeom prst="rect">
            <a:avLst/>
          </a:prstGeom>
          <a:noFill/>
          <a:ln>
            <a:noFill/>
          </a:ln>
        </p:spPr>
        <p:txBody>
          <a:bodyPr anchorCtr="0" anchor="b" bIns="36550" lIns="73150" spcFirstLastPara="1" rIns="73150" wrap="square" tIns="3655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365760" y="1739900"/>
            <a:ext cx="3232150" cy="316103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86" name="Google Shape;86;p19"/>
          <p:cNvSpPr txBox="1"/>
          <p:nvPr>
            <p:ph idx="3" type="body"/>
          </p:nvPr>
        </p:nvSpPr>
        <p:spPr>
          <a:xfrm>
            <a:off x="3716020" y="1228090"/>
            <a:ext cx="3233420" cy="511810"/>
          </a:xfrm>
          <a:prstGeom prst="rect">
            <a:avLst/>
          </a:prstGeom>
          <a:noFill/>
          <a:ln>
            <a:noFill/>
          </a:ln>
        </p:spPr>
        <p:txBody>
          <a:bodyPr anchorCtr="0" anchor="b" bIns="36550" lIns="73150" spcFirstLastPara="1" rIns="73150" wrap="square" tIns="3655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7" name="Google Shape;87;p19"/>
          <p:cNvSpPr txBox="1"/>
          <p:nvPr>
            <p:ph idx="4" type="body"/>
          </p:nvPr>
        </p:nvSpPr>
        <p:spPr>
          <a:xfrm>
            <a:off x="3716020" y="1739900"/>
            <a:ext cx="3233420" cy="316103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492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65760" y="218440"/>
            <a:ext cx="2406650" cy="929640"/>
          </a:xfrm>
          <a:prstGeom prst="rect">
            <a:avLst/>
          </a:prstGeom>
          <a:noFill/>
          <a:ln>
            <a:noFill/>
          </a:ln>
        </p:spPr>
        <p:txBody>
          <a:bodyPr anchorCtr="0" anchor="b" bIns="36550" lIns="73150" spcFirstLastPara="1" rIns="73150" wrap="square" tIns="36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2860040" y="218440"/>
            <a:ext cx="4089400" cy="468249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2pPr>
            <a:lvl3pPr indent="-3492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365760" y="1148080"/>
            <a:ext cx="2406650" cy="375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1433830" y="3840480"/>
            <a:ext cx="4389120" cy="453390"/>
          </a:xfrm>
          <a:prstGeom prst="rect">
            <a:avLst/>
          </a:prstGeom>
          <a:noFill/>
          <a:ln>
            <a:noFill/>
          </a:ln>
        </p:spPr>
        <p:txBody>
          <a:bodyPr anchorCtr="0" anchor="b" bIns="36550" lIns="73150" spcFirstLastPara="1" rIns="73150" wrap="square" tIns="36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1" sz="1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/>
          <p:nvPr>
            <p:ph idx="2" type="pic"/>
          </p:nvPr>
        </p:nvSpPr>
        <p:spPr>
          <a:xfrm>
            <a:off x="1433830" y="490220"/>
            <a:ext cx="4389120" cy="329184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1433830" y="4293870"/>
            <a:ext cx="4389120" cy="64389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 rot="5400000">
            <a:off x="1847215" y="-201295"/>
            <a:ext cx="3620770" cy="658368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 rot="5400000">
            <a:off x="3785870" y="1737360"/>
            <a:ext cx="468122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 rot="5400000">
            <a:off x="433070" y="152400"/>
            <a:ext cx="4681220" cy="481584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 b="0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65760" y="1280160"/>
            <a:ext cx="6583680" cy="3620770"/>
          </a:xfrm>
          <a:prstGeom prst="rect">
            <a:avLst/>
          </a:prstGeom>
          <a:noFill/>
          <a:ln>
            <a:noFill/>
          </a:ln>
        </p:spPr>
        <p:txBody>
          <a:bodyPr anchorCtr="0" anchor="t" bIns="36550" lIns="73150" spcFirstLastPara="1" rIns="73150" wrap="square" tIns="36550">
            <a:normAutofit/>
          </a:bodyPr>
          <a:lstStyle>
            <a:lvl1pPr indent="-3937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0" type="dt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0C5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8448090" y="-5500392"/>
            <a:ext cx="10718700" cy="9901778"/>
          </a:xfrm>
          <a:custGeom>
            <a:rect b="b" l="l" r="r" t="t"/>
            <a:pathLst>
              <a:path extrusionOk="0"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3999"/>
            </a:blip>
            <a:stretch>
              <a:fillRect b="0" l="0" r="-211827" t="-6178"/>
            </a:stretch>
          </a:blipFill>
          <a:ln>
            <a:noFill/>
          </a:ln>
        </p:spPr>
      </p:sp>
      <p:sp>
        <p:nvSpPr>
          <p:cNvPr id="127" name="Google Shape;127;p25"/>
          <p:cNvSpPr txBox="1"/>
          <p:nvPr/>
        </p:nvSpPr>
        <p:spPr>
          <a:xfrm>
            <a:off x="1671960" y="3129535"/>
            <a:ext cx="55851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2750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5066D"/>
              </a:buClr>
              <a:buSzPts val="2900"/>
              <a:buFont typeface="DM Sans"/>
              <a:buChar char="-"/>
            </a:pPr>
            <a:r>
              <a:rPr i="1" lang="en-US" sz="2900">
                <a:solidFill>
                  <a:srgbClr val="05066D"/>
                </a:solidFill>
                <a:latin typeface="DM Sans"/>
                <a:ea typeface="DM Sans"/>
                <a:cs typeface="DM Sans"/>
                <a:sym typeface="DM Sans"/>
              </a:rPr>
              <a:t>What if your smartwatch could save your life?</a:t>
            </a:r>
            <a:endParaRPr i="1" sz="1100"/>
          </a:p>
        </p:txBody>
      </p:sp>
      <p:sp>
        <p:nvSpPr>
          <p:cNvPr id="128" name="Google Shape;128;p25"/>
          <p:cNvSpPr txBox="1"/>
          <p:nvPr/>
        </p:nvSpPr>
        <p:spPr>
          <a:xfrm>
            <a:off x="493210" y="542114"/>
            <a:ext cx="61290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05066D"/>
                </a:solidFill>
                <a:latin typeface="Poppins Black"/>
                <a:ea typeface="Poppins Black"/>
                <a:cs typeface="Poppins Black"/>
                <a:sym typeface="Poppins Black"/>
              </a:rPr>
              <a:t>AI Driven Health Monitoring App</a:t>
            </a:r>
            <a:endParaRPr sz="5500"/>
          </a:p>
        </p:txBody>
      </p:sp>
      <p:sp>
        <p:nvSpPr>
          <p:cNvPr id="129" name="Google Shape;129;p25"/>
          <p:cNvSpPr/>
          <p:nvPr/>
        </p:nvSpPr>
        <p:spPr>
          <a:xfrm flipH="1">
            <a:off x="-1363785" y="4401362"/>
            <a:ext cx="16596360" cy="5525495"/>
          </a:xfrm>
          <a:custGeom>
            <a:rect b="b" l="l" r="r" t="t"/>
            <a:pathLst>
              <a:path extrusionOk="0" h="6906869" w="18288000">
                <a:moveTo>
                  <a:pt x="18288000" y="0"/>
                </a:moveTo>
                <a:lnTo>
                  <a:pt x="0" y="0"/>
                </a:lnTo>
                <a:lnTo>
                  <a:pt x="0" y="6906869"/>
                </a:lnTo>
                <a:lnTo>
                  <a:pt x="18288000" y="6906869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207400" y="6307650"/>
            <a:ext cx="4165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ra"/>
              <a:buChar char="-"/>
            </a:pPr>
            <a:r>
              <a:rPr lang="en-U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Jayanth Apagundi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ra"/>
              <a:buChar char="-"/>
            </a:pPr>
            <a:r>
              <a:rPr lang="en-U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Priyadarshine Kumar 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ra"/>
              <a:buChar char="-"/>
            </a:pPr>
            <a:r>
              <a:rPr lang="en-U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Swathi Priya Pasumarthy 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ra"/>
              <a:buChar char="-"/>
            </a:pPr>
            <a:r>
              <a:rPr lang="en-U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Jayasurya Pazhani 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8570010" y="-5378472"/>
            <a:ext cx="10718700" cy="9901778"/>
          </a:xfrm>
          <a:custGeom>
            <a:rect b="b" l="l" r="r" t="t"/>
            <a:pathLst>
              <a:path extrusionOk="0"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3999"/>
            </a:blip>
            <a:stretch>
              <a:fillRect b="0" l="0" r="-211827" t="-6178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7393374" y="542117"/>
            <a:ext cx="6180809" cy="7802183"/>
          </a:xfrm>
          <a:custGeom>
            <a:rect b="b" l="l" r="r" t="t"/>
            <a:pathLst>
              <a:path extrusionOk="0" h="9752729" w="7726011">
                <a:moveTo>
                  <a:pt x="0" y="0"/>
                </a:moveTo>
                <a:lnTo>
                  <a:pt x="7726011" y="0"/>
                </a:lnTo>
                <a:lnTo>
                  <a:pt x="7726011" y="9752729"/>
                </a:lnTo>
                <a:lnTo>
                  <a:pt x="0" y="9752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/>
        </p:nvSpPr>
        <p:spPr>
          <a:xfrm>
            <a:off x="642040" y="428080"/>
            <a:ext cx="3132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Conclusion</a:t>
            </a:r>
            <a:endParaRPr b="1" sz="4000">
              <a:solidFill>
                <a:srgbClr val="23197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642050" y="1284250"/>
            <a:ext cx="7451400" cy="4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By addressing real-world health gaps, validating market needs, planning smart, and mitigating risks — we pave the way for a </a:t>
            </a:r>
            <a:r>
              <a:rPr b="1" lang="en-US" sz="2000">
                <a:solidFill>
                  <a:schemeClr val="dk1"/>
                </a:solidFill>
              </a:rPr>
              <a:t>robust AI-Driven Health Monitoring App</a:t>
            </a:r>
            <a:r>
              <a:rPr lang="en-US" sz="2000">
                <a:solidFill>
                  <a:schemeClr val="dk1"/>
                </a:solidFill>
              </a:rPr>
              <a:t> that’s practical, scalable, and impactful.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From vision to viability, every step supports delivering a smarter, healthier future through AI.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563" y="0"/>
            <a:ext cx="6340838" cy="822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642045" y="5913335"/>
            <a:ext cx="71304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Any questions</a:t>
            </a:r>
            <a:r>
              <a:rPr b="1" lang="en-US" sz="2600">
                <a:solidFill>
                  <a:schemeClr val="dk2"/>
                </a:solidFill>
              </a:rPr>
              <a:t>?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 are ready to innovate. Are you ready to explore?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0C5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8448090" y="-5500392"/>
            <a:ext cx="10718700" cy="9901778"/>
          </a:xfrm>
          <a:custGeom>
            <a:rect b="b" l="l" r="r" t="t"/>
            <a:pathLst>
              <a:path extrusionOk="0"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4000"/>
            </a:blip>
            <a:stretch>
              <a:fillRect b="0" l="0" r="-211827" t="-6179"/>
            </a:stretch>
          </a:blipFill>
          <a:ln>
            <a:noFill/>
          </a:ln>
        </p:spPr>
      </p:sp>
      <p:sp>
        <p:nvSpPr>
          <p:cNvPr id="259" name="Google Shape;259;p35"/>
          <p:cNvSpPr/>
          <p:nvPr/>
        </p:nvSpPr>
        <p:spPr>
          <a:xfrm flipH="1">
            <a:off x="-1363785" y="4401362"/>
            <a:ext cx="16596360" cy="5525495"/>
          </a:xfrm>
          <a:custGeom>
            <a:rect b="b" l="l" r="r" t="t"/>
            <a:pathLst>
              <a:path extrusionOk="0" h="6906869" w="18288000">
                <a:moveTo>
                  <a:pt x="18288000" y="0"/>
                </a:moveTo>
                <a:lnTo>
                  <a:pt x="0" y="0"/>
                </a:lnTo>
                <a:lnTo>
                  <a:pt x="0" y="6906869"/>
                </a:lnTo>
                <a:lnTo>
                  <a:pt x="18288000" y="6906869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5"/>
          <p:cNvSpPr txBox="1"/>
          <p:nvPr/>
        </p:nvSpPr>
        <p:spPr>
          <a:xfrm>
            <a:off x="5188149" y="3212225"/>
            <a:ext cx="6098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5066D"/>
                </a:solidFill>
                <a:latin typeface="Poppins Black"/>
                <a:ea typeface="Poppins Black"/>
                <a:cs typeface="Poppins Black"/>
                <a:sym typeface="Poppins Black"/>
              </a:rPr>
              <a:t>THANK YOU</a:t>
            </a:r>
            <a:endParaRPr sz="55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768002" y="479625"/>
            <a:ext cx="880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50"/>
              <a:buFont typeface="Outfit ExtraBold"/>
              <a:buNone/>
            </a:pPr>
            <a:r>
              <a:rPr b="1" lang="en-US" sz="375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Opening Overview – Why This Matters</a:t>
            </a:r>
            <a:endParaRPr b="1" sz="3750">
              <a:solidFill>
                <a:srgbClr val="23197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50"/>
              <a:buFont typeface="Outfit ExtraBold"/>
              <a:buNone/>
            </a:pPr>
            <a:r>
              <a:t/>
            </a:r>
            <a:endParaRPr b="1" sz="3750">
              <a:solidFill>
                <a:srgbClr val="23197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12893711" y="7470375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09725" y="1322025"/>
            <a:ext cx="6566400" cy="6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5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The Challeng</a:t>
            </a:r>
            <a:r>
              <a:rPr b="1" lang="en-US" sz="205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e:</a:t>
            </a:r>
            <a:endParaRPr b="1" sz="205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Chronic diseases are on the rise.</a:t>
            </a:r>
            <a:b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</a:b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People lack real-time insights into their own health.</a:t>
            </a:r>
            <a:b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</a:b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Preventable conditions go unnoticed until it’s too late.</a:t>
            </a:r>
            <a:br>
              <a:rPr lang="en-US" sz="11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</a:br>
            <a:endParaRPr sz="11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Our Solution:</a:t>
            </a:r>
            <a:endParaRPr b="1" sz="205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AI-Powered Health Monitoring App</a:t>
            </a:r>
            <a:b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</a:b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Tracks vital signs, detects anomalies, and gives smart health advice.</a:t>
            </a:r>
            <a:b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</a:b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900"/>
              <a:buFont typeface="Sora"/>
              <a:buChar char="●"/>
            </a:pPr>
            <a:r>
              <a:rPr lang="en-US" sz="19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Helps users take action before problems escalate.</a:t>
            </a: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1" name="Google Shape;141;p26" title="2094379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325" y="479625"/>
            <a:ext cx="3210348" cy="321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 title="378720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625" y="3384413"/>
            <a:ext cx="2950825" cy="29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 title="ChatGPT Image Apr 7, 2025, 01_42_13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651" y="4895125"/>
            <a:ext cx="2917701" cy="2917727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5578875" y="523300"/>
            <a:ext cx="9373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250"/>
              <a:buFont typeface="Alexandria"/>
              <a:buNone/>
            </a:pPr>
            <a:r>
              <a:rPr b="1" i="0" lang="en-US" sz="42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Global Digital Health Market Trends</a:t>
            </a:r>
            <a:endParaRPr b="1" i="0" sz="4250" u="none" cap="none" strike="noStrike">
              <a:solidFill>
                <a:srgbClr val="23197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6244709" y="2324695"/>
            <a:ext cx="76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1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Market Size &amp; Growth</a:t>
            </a:r>
            <a:endParaRPr b="0" i="0" sz="1600" u="none" cap="none" strike="noStrike"/>
          </a:p>
        </p:txBody>
      </p:sp>
      <p:sp>
        <p:nvSpPr>
          <p:cNvPr id="152" name="Google Shape;152;p27"/>
          <p:cNvSpPr/>
          <p:nvPr/>
        </p:nvSpPr>
        <p:spPr>
          <a:xfrm>
            <a:off x="6244709" y="2885480"/>
            <a:ext cx="76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Valued at $96.5B in 2020, projected to reach $220B by 2026</a:t>
            </a:r>
            <a:endParaRPr b="0" i="0" sz="1600" u="none" cap="none" strike="noStrike"/>
          </a:p>
        </p:txBody>
      </p:sp>
      <p:sp>
        <p:nvSpPr>
          <p:cNvPr id="153" name="Google Shape;153;p27"/>
          <p:cNvSpPr/>
          <p:nvPr/>
        </p:nvSpPr>
        <p:spPr>
          <a:xfrm>
            <a:off x="6244709" y="3446264"/>
            <a:ext cx="76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Wearable tech market to surpass $70B by 2026</a:t>
            </a:r>
            <a:endParaRPr b="0" i="0" sz="1600" u="none" cap="none" strike="noStrike"/>
          </a:p>
        </p:txBody>
      </p:sp>
      <p:sp>
        <p:nvSpPr>
          <p:cNvPr id="154" name="Google Shape;154;p27"/>
          <p:cNvSpPr/>
          <p:nvPr/>
        </p:nvSpPr>
        <p:spPr>
          <a:xfrm>
            <a:off x="6244709" y="4007048"/>
            <a:ext cx="762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br>
              <a:rPr b="1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b="1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Adoption Trends</a:t>
            </a:r>
            <a:endParaRPr b="1" i="0" sz="1600" u="none" cap="none" strike="noStrike"/>
          </a:p>
        </p:txBody>
      </p:sp>
      <p:sp>
        <p:nvSpPr>
          <p:cNvPr id="155" name="Google Shape;155;p27"/>
          <p:cNvSpPr/>
          <p:nvPr/>
        </p:nvSpPr>
        <p:spPr>
          <a:xfrm>
            <a:off x="6244709" y="4897160"/>
            <a:ext cx="76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72% of consumers interested in AI-driven health tracking</a:t>
            </a:r>
            <a:endParaRPr b="0" i="0" sz="1600" u="none" cap="none" strike="noStrike"/>
          </a:p>
        </p:txBody>
      </p:sp>
      <p:sp>
        <p:nvSpPr>
          <p:cNvPr id="156" name="Google Shape;156;p27"/>
          <p:cNvSpPr/>
          <p:nvPr/>
        </p:nvSpPr>
        <p:spPr>
          <a:xfrm>
            <a:off x="6244709" y="5457944"/>
            <a:ext cx="7627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80% of healthcare providers planning AI integration</a:t>
            </a:r>
            <a:endParaRPr b="0" i="0" sz="1600" u="none" cap="none" strike="noStrike"/>
          </a:p>
        </p:txBody>
      </p:sp>
      <p:sp>
        <p:nvSpPr>
          <p:cNvPr id="157" name="Google Shape;157;p27"/>
          <p:cNvSpPr/>
          <p:nvPr/>
        </p:nvSpPr>
        <p:spPr>
          <a:xfrm>
            <a:off x="6244709" y="6018728"/>
            <a:ext cx="762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None/>
            </a:pPr>
            <a:b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b="1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Key Insight</a:t>
            </a:r>
            <a:endParaRPr b="0" i="0" sz="1600" u="none" cap="none" strike="noStrike"/>
          </a:p>
        </p:txBody>
      </p:sp>
      <p:sp>
        <p:nvSpPr>
          <p:cNvPr id="158" name="Google Shape;158;p27"/>
          <p:cNvSpPr/>
          <p:nvPr/>
        </p:nvSpPr>
        <p:spPr>
          <a:xfrm>
            <a:off x="6244709" y="6908840"/>
            <a:ext cx="7627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Sora"/>
              <a:buChar char="•"/>
            </a:pPr>
            <a:r>
              <a:rPr b="0" i="0" lang="en-US" sz="16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Massive growth and high interest create a prime opportunity for AI-powered health solutions.</a:t>
            </a:r>
            <a:endParaRPr b="0" i="0" sz="1600" u="none" cap="none" strike="noStrike"/>
          </a:p>
        </p:txBody>
      </p:sp>
      <p:sp>
        <p:nvSpPr>
          <p:cNvPr id="159" name="Google Shape;159;p27"/>
          <p:cNvSpPr/>
          <p:nvPr/>
        </p:nvSpPr>
        <p:spPr>
          <a:xfrm>
            <a:off x="12785761" y="7567650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3666649" y="973336"/>
            <a:ext cx="7296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Understanding Our Users</a:t>
            </a:r>
            <a:endParaRPr b="1" i="0" sz="4450" u="none" cap="none" strike="noStrike">
              <a:solidFill>
                <a:srgbClr val="23197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58309" y="2010966"/>
            <a:ext cx="4074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🎯</a:t>
            </a:r>
            <a:r>
              <a:rPr b="1" i="0" lang="en-US" sz="2200" u="none" cap="none" strike="noStrike">
                <a:solidFill>
                  <a:srgbClr val="1F1E1E"/>
                </a:solidFill>
                <a:latin typeface="Alexandria"/>
                <a:ea typeface="Alexandria"/>
                <a:cs typeface="Alexandria"/>
                <a:sym typeface="Alexandria"/>
              </a:rPr>
              <a:t> Primary Target Audience</a:t>
            </a:r>
            <a:endParaRPr b="0" i="0" sz="2200" u="none" cap="none" strike="noStrike"/>
          </a:p>
        </p:txBody>
      </p:sp>
      <p:sp>
        <p:nvSpPr>
          <p:cNvPr id="167" name="Google Shape;167;p28"/>
          <p:cNvSpPr/>
          <p:nvPr/>
        </p:nvSpPr>
        <p:spPr>
          <a:xfrm>
            <a:off x="758309" y="2692122"/>
            <a:ext cx="131139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Health-conscious individuals, Patients with chronic illnesses, Elderly individuals, Healthcare professionals and caregivers.</a:t>
            </a:r>
            <a:endParaRPr b="0" i="0" sz="2100" u="none" cap="none" strike="noStrike">
              <a:solidFill>
                <a:srgbClr val="3B353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t/>
            </a:r>
            <a:endParaRPr sz="2100">
              <a:solidFill>
                <a:srgbClr val="3B353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758309" y="4097943"/>
            <a:ext cx="13113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👥</a:t>
            </a:r>
            <a:r>
              <a:rPr b="1" i="0" lang="en-US" sz="21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Secondary Target Audience</a:t>
            </a:r>
            <a:endParaRPr b="0" i="0" sz="2100" u="none" cap="none" strike="noStrike"/>
          </a:p>
        </p:txBody>
      </p:sp>
      <p:sp>
        <p:nvSpPr>
          <p:cNvPr id="169" name="Google Shape;169;p28"/>
          <p:cNvSpPr/>
          <p:nvPr/>
        </p:nvSpPr>
        <p:spPr>
          <a:xfrm>
            <a:off x="758309" y="4775052"/>
            <a:ext cx="131139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rPr b="0" i="0" lang="en-US" sz="21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• Corporate Employees and Remote Workers, Students and Young Adults, Parents and Family Caregivers, Insurance and Healthcare Providers, Wellness and Lifestyle Enthusiasts.</a:t>
            </a:r>
            <a:endParaRPr b="0" i="0" sz="2100" u="none" cap="none" strike="noStrike"/>
          </a:p>
        </p:txBody>
      </p:sp>
      <p:sp>
        <p:nvSpPr>
          <p:cNvPr id="170" name="Google Shape;170;p28"/>
          <p:cNvSpPr/>
          <p:nvPr/>
        </p:nvSpPr>
        <p:spPr>
          <a:xfrm>
            <a:off x="758309" y="5885548"/>
            <a:ext cx="13113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"/>
              <a:buNone/>
            </a:pPr>
            <a:b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b="0" i="0" lang="en-US" sz="135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🧬</a:t>
            </a:r>
            <a:r>
              <a:rPr b="0" i="0" lang="en-US" sz="135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 Demographics: Age 18–65+, urban/suburban, middle-to-high income</a:t>
            </a:r>
            <a:endParaRPr b="0" i="0" sz="1350" u="none" cap="none" strike="noStrike"/>
          </a:p>
        </p:txBody>
      </p:sp>
      <p:sp>
        <p:nvSpPr>
          <p:cNvPr id="171" name="Google Shape;171;p28"/>
          <p:cNvSpPr/>
          <p:nvPr/>
        </p:nvSpPr>
        <p:spPr>
          <a:xfrm>
            <a:off x="758309" y="6683862"/>
            <a:ext cx="13113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sp>
        <p:nvSpPr>
          <p:cNvPr id="172" name="Google Shape;172;p28"/>
          <p:cNvSpPr/>
          <p:nvPr/>
        </p:nvSpPr>
        <p:spPr>
          <a:xfrm>
            <a:off x="758309" y="6909554"/>
            <a:ext cx="13113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173" name="Google Shape;173;p28"/>
          <p:cNvSpPr/>
          <p:nvPr/>
        </p:nvSpPr>
        <p:spPr>
          <a:xfrm>
            <a:off x="12770336" y="7500175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475329" y="561025"/>
            <a:ext cx="102387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Alexandria"/>
              <a:buNone/>
            </a:pPr>
            <a:r>
              <a:rPr b="1" i="0" lang="en-US" sz="4000" u="none" cap="none" strike="noStrike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AI-Powered Health Monitoring App</a:t>
            </a:r>
            <a:endParaRPr b="1" i="0" sz="4000" u="none" cap="none" strike="noStrike">
              <a:solidFill>
                <a:srgbClr val="23197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preencoded.png" id="181" name="Google Shape;1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13" y="2155388"/>
            <a:ext cx="967740" cy="116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2010728" y="2348865"/>
            <a:ext cx="254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Track Vital Signs</a:t>
            </a:r>
            <a:endParaRPr b="0" i="0" sz="2000" u="none" cap="none" strike="noStrike"/>
          </a:p>
        </p:txBody>
      </p:sp>
      <p:sp>
        <p:nvSpPr>
          <p:cNvPr id="183" name="Google Shape;183;p29"/>
          <p:cNvSpPr/>
          <p:nvPr/>
        </p:nvSpPr>
        <p:spPr>
          <a:xfrm>
            <a:off x="2010728" y="2783205"/>
            <a:ext cx="6380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Monitors physical and mental health indicators in real-time.</a:t>
            </a:r>
            <a:endParaRPr b="0" i="0" sz="1500" u="none" cap="none" strike="noStrike"/>
          </a:p>
        </p:txBody>
      </p:sp>
      <p:pic>
        <p:nvPicPr>
          <p:cNvPr descr="preencoded.png" id="184" name="Google Shape;18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713" y="3316724"/>
            <a:ext cx="967740" cy="116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2010728" y="3510201"/>
            <a:ext cx="254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Analyze Patterns</a:t>
            </a:r>
            <a:endParaRPr b="0" i="0" sz="2000" u="none" cap="none" strike="noStrike"/>
          </a:p>
        </p:txBody>
      </p:sp>
      <p:sp>
        <p:nvSpPr>
          <p:cNvPr id="186" name="Google Shape;186;p29"/>
          <p:cNvSpPr/>
          <p:nvPr/>
        </p:nvSpPr>
        <p:spPr>
          <a:xfrm>
            <a:off x="2010728" y="3944541"/>
            <a:ext cx="6380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Uses advanced AI models to identify trends and anomalies.</a:t>
            </a:r>
            <a:endParaRPr b="0" i="0" sz="1500" u="none" cap="none" strike="noStrike"/>
          </a:p>
        </p:txBody>
      </p:sp>
      <p:pic>
        <p:nvPicPr>
          <p:cNvPr descr="preencoded.png" id="187" name="Google Shape;18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713" y="4478060"/>
            <a:ext cx="967740" cy="116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/>
          <p:nvPr/>
        </p:nvSpPr>
        <p:spPr>
          <a:xfrm>
            <a:off x="2010728" y="4671536"/>
            <a:ext cx="254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Generate Insights</a:t>
            </a:r>
            <a:endParaRPr b="0" i="0" sz="2000" u="none" cap="none" strike="noStrike"/>
          </a:p>
        </p:txBody>
      </p:sp>
      <p:sp>
        <p:nvSpPr>
          <p:cNvPr id="189" name="Google Shape;189;p29"/>
          <p:cNvSpPr/>
          <p:nvPr/>
        </p:nvSpPr>
        <p:spPr>
          <a:xfrm>
            <a:off x="2010728" y="5105876"/>
            <a:ext cx="6380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Delivers personalized health recommendations and alerts.</a:t>
            </a:r>
            <a:endParaRPr b="0" i="0" sz="1500" u="none" cap="none" strike="noStrike"/>
          </a:p>
        </p:txBody>
      </p:sp>
      <p:pic>
        <p:nvPicPr>
          <p:cNvPr descr="preencoded.png" id="190" name="Google Shape;19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713" y="5639395"/>
            <a:ext cx="967740" cy="116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2010728" y="5832872"/>
            <a:ext cx="254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3B3535"/>
                </a:solidFill>
                <a:latin typeface="Alexandria"/>
                <a:ea typeface="Alexandria"/>
                <a:cs typeface="Alexandria"/>
                <a:sym typeface="Alexandria"/>
              </a:rPr>
              <a:t>Secure Data</a:t>
            </a:r>
            <a:endParaRPr b="0" i="0" sz="2000" u="none" cap="none" strike="noStrike"/>
          </a:p>
        </p:txBody>
      </p:sp>
      <p:sp>
        <p:nvSpPr>
          <p:cNvPr id="192" name="Google Shape;192;p29"/>
          <p:cNvSpPr/>
          <p:nvPr/>
        </p:nvSpPr>
        <p:spPr>
          <a:xfrm>
            <a:off x="2010728" y="6267212"/>
            <a:ext cx="6380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Protects information with encrypted cloud storage.</a:t>
            </a:r>
            <a:endParaRPr b="0" i="0" sz="1500" u="none" cap="none" strike="noStrike"/>
          </a:p>
        </p:txBody>
      </p:sp>
      <p:sp>
        <p:nvSpPr>
          <p:cNvPr id="193" name="Google Shape;193;p29"/>
          <p:cNvSpPr/>
          <p:nvPr/>
        </p:nvSpPr>
        <p:spPr>
          <a:xfrm>
            <a:off x="752713" y="7018377"/>
            <a:ext cx="7638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Our solution empowers proactive health management. Users can make informed decisions before problems arise.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12893711" y="7470375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287" y="4511075"/>
            <a:ext cx="4932126" cy="29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488607" y="219325"/>
            <a:ext cx="1251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50"/>
              <a:buFont typeface="Outfit ExtraBold"/>
              <a:buNone/>
            </a:pPr>
            <a:r>
              <a:rPr b="1" lang="en-US" sz="375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 Is This Solution Realistic? Yes — and Here’s Why.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282225" y="821725"/>
            <a:ext cx="8523300" cy="7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🛠️ Technical Feasibility:</a:t>
            </a:r>
            <a:endParaRPr b="1" sz="20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Technologies - React Native, Node.js, TensorFlow, and PostgreSQL.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Seamless integration with wearables (e.g., Apple Watch, Fitbit).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Tested with high accuracy:</a:t>
            </a:r>
            <a:endParaRPr b="1"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97% for mood detection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93% AUC for heart disease prediction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98% accuracy for activity recognition</a:t>
            </a:r>
            <a:endParaRPr b="1" sz="20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⚙️ Operational Feasibility</a:t>
            </a:r>
            <a:endParaRPr b="1" sz="20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Designed with cross-platform access, voice control, and senior-friendly UI.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Complies with HIPAA and GDPR standards.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Emergency alert system integrated for at-risk users.</a:t>
            </a:r>
            <a:endParaRPr b="1" sz="20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💵 Economic Feasibility</a:t>
            </a:r>
            <a:endParaRPr b="1" sz="20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Total initial cost: $147,000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Expected revenue: $3M in Year 1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ROI: Break-even in ~9 months</a:t>
            </a:r>
            <a:endParaRPr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No subscription model = broader user adoptio</a:t>
            </a:r>
            <a:r>
              <a:rPr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n.</a:t>
            </a:r>
            <a:endParaRPr b="1" sz="16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4">
            <a:alphaModFix/>
          </a:blip>
          <a:srcRect b="9453" l="0" r="0" t="0"/>
          <a:stretch/>
        </p:blipFill>
        <p:spPr>
          <a:xfrm>
            <a:off x="7925400" y="882163"/>
            <a:ext cx="6261051" cy="34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7792450" y="7588275"/>
            <a:ext cx="759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Low cost, high-impact solution with sustainable growth.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768002" y="479625"/>
            <a:ext cx="880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50"/>
              <a:buFont typeface="Outfit ExtraBold"/>
              <a:buNone/>
            </a:pPr>
            <a:r>
              <a:rPr b="1" lang="en-US" sz="375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Roadmap to Success</a:t>
            </a:r>
            <a:endParaRPr b="1" sz="3750">
              <a:solidFill>
                <a:srgbClr val="23197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12893711" y="7470375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97125" y="1373625"/>
            <a:ext cx="6566400" cy="6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A Clear Path to Delivery:</a:t>
            </a:r>
            <a:endParaRPr b="1" sz="22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🔧 Duration: 18 Weeks</a:t>
            </a:r>
            <a:endParaRPr b="1"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🪜 Phases &amp; Milestones:</a:t>
            </a:r>
            <a:endParaRPr b="1"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Initiation (Weeks 1–3)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Define scope, team, and goals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Planning &amp; Feasibility (Weeks 4–6)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Market analysis, feasibility report, budget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Design &amp; Development (Weeks 7–12)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Build app, train AI models, integrate wearables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Testing &amp; Feedback (Weeks 13–15)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QA, UAT, usability testing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Deployment (Weeks 16–17)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Final testing, launch &amp; performance validation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AutoNum type="arabicPeriod"/>
            </a:pP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Closure (Week 18)</a:t>
            </a:r>
            <a:b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 sz="16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✔ Documentation, lessons learned, handoff</a:t>
            </a:r>
            <a:endParaRPr sz="165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375" y="2133737"/>
            <a:ext cx="7943800" cy="48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3142840" y="210840"/>
            <a:ext cx="7030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00"/>
              <a:buFont typeface="Alexandria"/>
              <a:buNone/>
            </a:pPr>
            <a:r>
              <a:rPr b="1" lang="en-US" sz="4000">
                <a:solidFill>
                  <a:srgbClr val="231971"/>
                </a:solidFill>
                <a:latin typeface="Outfit"/>
                <a:ea typeface="Outfit"/>
                <a:cs typeface="Outfit"/>
                <a:sym typeface="Outfit"/>
              </a:rPr>
              <a:t>Risk Assessment &amp; Mitigation</a:t>
            </a:r>
            <a:endParaRPr b="1" i="0" sz="4000" u="none" cap="none" strike="noStrike">
              <a:solidFill>
                <a:srgbClr val="23197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520" y="1619440"/>
            <a:ext cx="5320960" cy="384747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564240" y="1245600"/>
            <a:ext cx="4180200" cy="743400"/>
          </a:xfrm>
          <a:prstGeom prst="homePlate">
            <a:avLst>
              <a:gd fmla="val 50000" name="adj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Identification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4472668" y="1245637"/>
            <a:ext cx="4371000" cy="743400"/>
          </a:xfrm>
          <a:prstGeom prst="chevron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Impact Analysis &amp; Assessment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/>
          <p:nvPr/>
        </p:nvSpPr>
        <p:spPr>
          <a:xfrm flipH="1">
            <a:off x="4472740" y="4027880"/>
            <a:ext cx="4193700" cy="743400"/>
          </a:xfrm>
          <a:prstGeom prst="chevron">
            <a:avLst>
              <a:gd fmla="val 50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Mitigation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2"/>
          <p:cNvSpPr/>
          <p:nvPr/>
        </p:nvSpPr>
        <p:spPr>
          <a:xfrm flipH="1">
            <a:off x="564475" y="4028100"/>
            <a:ext cx="4193700" cy="724800"/>
          </a:xfrm>
          <a:prstGeom prst="chevron">
            <a:avLst>
              <a:gd fmla="val 50000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Contingency Plan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64400" y="2148360"/>
            <a:ext cx="27624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Economic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736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Operational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736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Technical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736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4472750" y="2148350"/>
            <a:ext cx="41802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Total Risk Exposure Points are evaluated via likelihood of occurrence and Impact level. 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Budget is allocated in proportionate to Risk Exposure Points.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4304900" y="4753725"/>
            <a:ext cx="4529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Establish continuous monitoring and quality assurance protocols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Implement data encryption, access control, and regular security audits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Collaborate with healthcare IT teams for smooth integration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Focus on unique features and user experience to stay competitive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Use agile project management to detect and resolve issues early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425680" y="4753720"/>
            <a:ext cx="4193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Maintain backup AI algorithms and manual override options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Create and test an incident response plan for data breaches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Include alternative integration options to prevent disruptions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469900" lvl="0" marL="736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ra"/>
              <a:buChar char="➢"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Prioritize essential features and reserve budget for unexpected costs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8843675" y="5649650"/>
            <a:ext cx="57867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Dollar value of Risk</a:t>
            </a: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= (Risk Exposure Points for Risk)/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		                                 Total Risk Exposure Points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				                                     *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		                                 Total Contingency Fund</a:t>
            </a:r>
            <a:endParaRPr sz="16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2762680" y="7704320"/>
            <a:ext cx="1789800" cy="5250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613225" y="479625"/>
            <a:ext cx="136533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3750"/>
              <a:buFont typeface="Outfit ExtraBold"/>
              <a:buNone/>
            </a:pPr>
            <a:r>
              <a:rPr b="1" lang="en-US" sz="375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How the Budget Supports a High-Impact, Low-Risk Solution</a:t>
            </a:r>
            <a:endParaRPr b="1" sz="3750">
              <a:solidFill>
                <a:srgbClr val="23197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541750" y="1251200"/>
            <a:ext cx="53274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Budget</a:t>
            </a:r>
            <a:r>
              <a:rPr b="1" lang="en-US" sz="2250">
                <a:solidFill>
                  <a:srgbClr val="2A2742"/>
                </a:solidFill>
                <a:latin typeface="Sora"/>
                <a:ea typeface="Sora"/>
                <a:cs typeface="Sora"/>
                <a:sym typeface="Sora"/>
              </a:rPr>
              <a:t> Breakdown &amp; Allocation:</a:t>
            </a:r>
            <a:endParaRPr b="1" sz="2250">
              <a:solidFill>
                <a:srgbClr val="2A274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206400" y="1999400"/>
            <a:ext cx="3882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Personnel Costs – $100,000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Backend Developers (2): $18,000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Frontend Developers (2): $16,000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AI Engineers (2): $20,000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Data Scientist: $10,000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ML Engineer: $11,000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QA Engineers (2): $10,000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Project Manager: $15,000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41900" y="5159750"/>
            <a:ext cx="4140600" cy="24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Technology Costs – $15,000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AI Frameworks (TensorFlow, PyTorch): $5,000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Cloud Services (AWS, GCP): $3,000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Development Tools &amp; Data Processing: $7,000</a:t>
            </a:r>
            <a:endParaRPr sz="1500"/>
          </a:p>
        </p:txBody>
      </p:sp>
      <p:sp>
        <p:nvSpPr>
          <p:cNvPr id="239" name="Google Shape;239;p33"/>
          <p:cNvSpPr txBox="1"/>
          <p:nvPr/>
        </p:nvSpPr>
        <p:spPr>
          <a:xfrm>
            <a:off x="10471200" y="3314238"/>
            <a:ext cx="33795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Operational Costs – $10,000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UI/UX Design: $2,000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LMS/System Integration: $3,000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Accessibility &amp; Compliance Features: $5,000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9670975" y="1705813"/>
            <a:ext cx="3379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Marketing &amp; Outreach – $6,000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Beta Program, Ads, User Acquisition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10828750" y="6036650"/>
            <a:ext cx="36504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Contingency Budget – $16,000</a:t>
            </a:r>
            <a:endParaRPr b="1"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AI model retraining: $5,000</a:t>
            </a:r>
            <a:endParaRPr sz="1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Infrastructure scaling: $5,000</a:t>
            </a:r>
            <a:endParaRPr sz="1500"/>
          </a:p>
        </p:txBody>
      </p:sp>
      <p:sp>
        <p:nvSpPr>
          <p:cNvPr id="242" name="Google Shape;242;p33"/>
          <p:cNvSpPr txBox="1"/>
          <p:nvPr/>
        </p:nvSpPr>
        <p:spPr>
          <a:xfrm>
            <a:off x="3415388" y="7223475"/>
            <a:ext cx="8255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Security &amp; compliance updates: $6,000</a:t>
            </a:r>
            <a:br>
              <a:rPr lang="en-US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-US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-  </a:t>
            </a:r>
            <a:r>
              <a:rPr i="1" lang="en-U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Covers risks such as tech failure, new regulations, or cost overruns.</a:t>
            </a:r>
            <a:endParaRPr i="1" sz="15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12666875" y="7597550"/>
            <a:ext cx="1896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12893711" y="7470375"/>
            <a:ext cx="1736700" cy="666900"/>
          </a:xfrm>
          <a:prstGeom prst="rect">
            <a:avLst/>
          </a:prstGeom>
          <a:solidFill>
            <a:srgbClr val="EFEF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75" y="1705825"/>
            <a:ext cx="7576650" cy="599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